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1"/>
  </p:notesMasterIdLst>
  <p:sldIdLst>
    <p:sldId id="277" r:id="rId2"/>
    <p:sldId id="256" r:id="rId3"/>
    <p:sldId id="257" r:id="rId4"/>
    <p:sldId id="258" r:id="rId5"/>
    <p:sldId id="259" r:id="rId6"/>
    <p:sldId id="278" r:id="rId7"/>
    <p:sldId id="260" r:id="rId8"/>
    <p:sldId id="261" r:id="rId9"/>
    <p:sldId id="27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56" autoAdjust="0"/>
    <p:restoredTop sz="93447" autoAdjust="0"/>
  </p:normalViewPr>
  <p:slideViewPr>
    <p:cSldViewPr snapToGrid="0">
      <p:cViewPr varScale="1">
        <p:scale>
          <a:sx n="59" d="100"/>
          <a:sy n="59" d="100"/>
        </p:scale>
        <p:origin x="59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D7001-6EE0-451F-955D-8897BADC87B8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311EF-CFC3-430D-B956-710BF0F87E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646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311EF-CFC3-430D-B956-710BF0F87EF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4798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311EF-CFC3-430D-B956-710BF0F87EF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2580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311EF-CFC3-430D-B956-710BF0F87EF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99375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311EF-CFC3-430D-B956-710BF0F87EF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066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311EF-CFC3-430D-B956-710BF0F87EF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1256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311EF-CFC3-430D-B956-710BF0F87EF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839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052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567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7774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50585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57231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33499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8314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115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159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42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3638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2919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0962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470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8448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8139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v-SE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913D4-D9FF-40C3-8A6E-CBDE83D03A59}" type="datetimeFigureOut">
              <a:rPr lang="sv-SE" smtClean="0"/>
              <a:t>2026-08-27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61E85ED-9443-4478-A6A9-610E060CAA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273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  <p:sldLayoutId id="2147483738" r:id="rId14"/>
    <p:sldLayoutId id="2147483739" r:id="rId15"/>
    <p:sldLayoutId id="214748374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A71AD6D5-2E76-36B2-EB36-FCCF3D49A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62" y="0"/>
            <a:ext cx="12192000" cy="4212336"/>
          </a:xfrm>
          <a:prstGeom prst="rect">
            <a:avLst/>
          </a:prstGeom>
        </p:spPr>
      </p:pic>
      <p:pic>
        <p:nvPicPr>
          <p:cNvPr id="4" name="Bildobjekt 3" descr="En bild som visar Teckensnitt, Grafik, grafisk design, design&#10;&#10;Automatiskt genererad beskrivning">
            <a:extLst>
              <a:ext uri="{FF2B5EF4-FFF2-40B4-BE49-F238E27FC236}">
                <a16:creationId xmlns:a16="http://schemas.microsoft.com/office/drawing/2014/main" id="{54DB7BB6-E8C8-64F3-BDC3-DE797E0831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6704" y="4853199"/>
            <a:ext cx="6678592" cy="125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33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7">
            <a:extLst>
              <a:ext uri="{FF2B5EF4-FFF2-40B4-BE49-F238E27FC236}">
                <a16:creationId xmlns:a16="http://schemas.microsoft.com/office/drawing/2014/main" id="{F2EA518E-6C90-4FB8-9D88-C59B74989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C9F2D1D-D90E-AFF3-7414-0C8F74D1D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2873" y="782782"/>
            <a:ext cx="9008254" cy="341047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br>
              <a:rPr lang="sv-SE" sz="3800" b="1" dirty="0"/>
            </a:br>
            <a:br>
              <a:rPr lang="sv-SE" sz="3800" b="1" dirty="0"/>
            </a:br>
            <a:r>
              <a:rPr lang="sv-SE" sz="3800" b="1" dirty="0"/>
              <a:t>Kvinnor och makt i dagens säkerhetsläge</a:t>
            </a:r>
            <a:br>
              <a:rPr lang="sv-SE" sz="3800" dirty="0"/>
            </a:br>
            <a:endParaRPr lang="sv-SE" sz="3800" dirty="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51AFC3C9-5F6F-4B0C-B9BC-4538C1E6F3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0424"/>
            <a:ext cx="12192000" cy="23075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43B3508-9D14-6F0D-96F3-4D6210EA6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4165" y="4709627"/>
            <a:ext cx="8956962" cy="1979272"/>
          </a:xfrm>
        </p:spPr>
        <p:txBody>
          <a:bodyPr anchor="ctr"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Maria </a:t>
            </a:r>
            <a:r>
              <a:rPr lang="sv-SE" dirty="0" err="1">
                <a:solidFill>
                  <a:schemeClr val="bg1"/>
                </a:solidFill>
              </a:rPr>
              <a:t>Sommardahl</a:t>
            </a:r>
            <a:r>
              <a:rPr lang="sv-SE" dirty="0">
                <a:solidFill>
                  <a:schemeClr val="bg1"/>
                </a:solidFill>
              </a:rPr>
              <a:t> / Ordförande Operation 1325</a:t>
            </a:r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BA844245-4805-4DD5-AF47-842A0B27FA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5019122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6290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F9BD7F-2EF9-599C-8EF3-9AC6F3F82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sz="3100" b="1" dirty="0"/>
              <a:t>Introduktion till FN:s resolution om kvinnor, fred och säkerhet och bakgrund till Operation 1325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9A2AD2-7A25-1913-B54A-5651AF3F7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v-SE" sz="2800" dirty="0"/>
          </a:p>
          <a:p>
            <a:pPr fontAlgn="base"/>
            <a:r>
              <a:rPr lang="sv-SE" sz="2400" b="1" dirty="0"/>
              <a:t>Civilsamhällets roll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dirty="0"/>
              <a:t>1325 skapades inte enbart uppifrån av FN – den drevs fram underifrån av kvinnor och civilsamhället som krävde att kvinnor skulle ses som aktörer för fred och säkerhet, inte bara som offer för krig.</a:t>
            </a:r>
            <a:endParaRPr lang="sv-SE" dirty="0"/>
          </a:p>
          <a:p>
            <a:r>
              <a:rPr lang="sv-SE" b="1" dirty="0"/>
              <a:t>Det är också en viktig del av Operation 1325:s egen historia och legitimitet</a:t>
            </a:r>
            <a:r>
              <a:rPr lang="sv-SE" dirty="0"/>
              <a:t>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81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87E695C-B397-E782-4EE5-FCF6617DE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2592925" y="566057"/>
            <a:ext cx="8911687" cy="58053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50C9F9-E051-80F4-41CB-AC4CAFE18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25926" y="1037768"/>
            <a:ext cx="8915400" cy="5624289"/>
          </a:xfrm>
        </p:spPr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sv-SE" sz="4400" dirty="0"/>
              <a:t>FN:s roll var att </a:t>
            </a:r>
            <a:r>
              <a:rPr lang="sv-SE" sz="4400"/>
              <a:t>göra KFS </a:t>
            </a:r>
            <a:r>
              <a:rPr lang="sv-SE" sz="4400" dirty="0"/>
              <a:t>till en del av den internationella freds- och säkerhetsagendan och slutligen anta den som en säkerhetsrådsresolution. </a:t>
            </a:r>
            <a:endParaRPr lang="sv-SE" sz="4200" dirty="0"/>
          </a:p>
          <a:p>
            <a:pPr marL="0" indent="0" fontAlgn="base">
              <a:buNone/>
            </a:pPr>
            <a:endParaRPr lang="sv-SE" sz="4200" dirty="0"/>
          </a:p>
          <a:p>
            <a:pPr marL="0" indent="0" fontAlgn="base">
              <a:buNone/>
            </a:pPr>
            <a:r>
              <a:rPr lang="sv-SE" sz="4200" dirty="0"/>
              <a:t>Under Namibias ordförandeskap i Säkerhetsrådet hösten 2000 intensifierades processen genom dialog med civilsamhället, öppen debatt och förhandling.</a:t>
            </a:r>
          </a:p>
          <a:p>
            <a:pPr marL="0" indent="0" fontAlgn="base">
              <a:buNone/>
            </a:pPr>
            <a:endParaRPr lang="sv-SE" sz="4200" b="1" dirty="0"/>
          </a:p>
          <a:p>
            <a:pPr marL="0" indent="0" fontAlgn="base">
              <a:buNone/>
            </a:pPr>
            <a:r>
              <a:rPr lang="sv-SE" sz="4200" b="1" dirty="0"/>
              <a:t>Säkerhetsrådet antog resolutionen enhälligt i oktober 2000</a:t>
            </a:r>
          </a:p>
          <a:p>
            <a:pPr marL="0" indent="0" fontAlgn="base">
              <a:buNone/>
            </a:pPr>
            <a:endParaRPr lang="sv-SE" sz="4200" dirty="0"/>
          </a:p>
          <a:p>
            <a:pPr marL="0" indent="0" fontAlgn="base">
              <a:buNone/>
            </a:pPr>
            <a:r>
              <a:rPr lang="sv-SE" sz="4200" dirty="0"/>
              <a:t>Det är viktigt att framhålla att 1325 inte ”skapades av FN” i betydelsen att initiativet kom från FN-byråkratin. Den växte fram ur ett längre civilsamhällesarbete och blev sedan institutionaliserad genom FN:s säkerhetsråd. Det är en viktig del av varför civilsamhällets roll i genomförandet av 1325 fortfarande är så central.</a:t>
            </a:r>
          </a:p>
          <a:p>
            <a:pPr marL="0" indent="0">
              <a:buNone/>
            </a:pPr>
            <a:endParaRPr lang="sv-SE" sz="5400" dirty="0"/>
          </a:p>
          <a:p>
            <a:pPr fontAlgn="base"/>
            <a:endParaRPr lang="sv-SE" sz="2900" dirty="0"/>
          </a:p>
          <a:p>
            <a:pPr marL="0" indent="0">
              <a:buNone/>
            </a:pPr>
            <a:endParaRPr lang="sv-SE" sz="2400" dirty="0"/>
          </a:p>
          <a:p>
            <a:pPr marL="0" indent="0">
              <a:buNone/>
            </a:pPr>
            <a:endParaRPr lang="sv-SE" sz="2400" b="1" dirty="0"/>
          </a:p>
        </p:txBody>
      </p:sp>
    </p:spTree>
    <p:extLst>
      <p:ext uri="{BB962C8B-B14F-4D97-AF65-F5344CB8AC3E}">
        <p14:creationId xmlns:p14="http://schemas.microsoft.com/office/powerpoint/2010/main" val="4129733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CAAFE0-16DC-8844-3012-27466A65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Vad innebär KFS/WPS agendan och hur genomförs den i praktiken?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1891CE0-9AA6-07AC-A34C-E49DB79D3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sv-SE" dirty="0"/>
          </a:p>
          <a:p>
            <a:pPr lvl="0"/>
            <a:r>
              <a:rPr lang="sv-SE" sz="2400" dirty="0"/>
              <a:t>Kvinnor, fred och säkerhet handlar om att kvinnor ska skyddas i krig, delta fullt ut i beslut om fred och säkerhet, bidra till att förebygga konflikter och ha inflytande över återuppbyggnaden efter konflikt. I praktiken genomförs agendan genom lagstiftning, politik, nationella handlingsplaner, resurser, utbildning och – inte minst – kvinnors och civilsamhällets deltagande och ansvarsutkrävande.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871263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70521F8-2E9A-8725-265C-C3BB8D8AC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De fyra pelarna i FN res. 1325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521E094-7502-FD41-AB5F-3819B85F8E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sv-SE" dirty="0"/>
          </a:p>
          <a:p>
            <a:r>
              <a:rPr lang="sv-SE" b="1" dirty="0"/>
              <a:t>1. Deltagande</a:t>
            </a:r>
            <a:br>
              <a:rPr lang="sv-SE" b="1" dirty="0"/>
            </a:br>
            <a:r>
              <a:rPr lang="sv-SE" dirty="0"/>
              <a:t>Kvinnor ska delta fullt ut och på lika villkor i fredsprocesser, konfliktlösning, beslutsfattande och säkerhetssektorn.</a:t>
            </a:r>
          </a:p>
          <a:p>
            <a:r>
              <a:rPr lang="sv-SE" b="1" dirty="0"/>
              <a:t>2. Förebyggande</a:t>
            </a:r>
            <a:br>
              <a:rPr lang="sv-SE" b="1" dirty="0"/>
            </a:br>
            <a:r>
              <a:rPr lang="sv-SE" dirty="0"/>
              <a:t>Kvinnors kunskap och perspektiv ska användas för att förebygga konflikter och våld – inklusive genom tidig varning och konfliktförebyggande arbete.</a:t>
            </a:r>
          </a:p>
          <a:p>
            <a:r>
              <a:rPr lang="sv-SE" b="1" dirty="0"/>
              <a:t>3. Skydd</a:t>
            </a:r>
            <a:br>
              <a:rPr lang="sv-SE" b="1" dirty="0"/>
            </a:br>
            <a:r>
              <a:rPr lang="sv-SE" dirty="0"/>
              <a:t>Kvinnor och flickor ska skyddas mot bland annat sexuellt och könsbaserat våld och andra kränkningar av deras rättigheter i konflikter.</a:t>
            </a:r>
          </a:p>
          <a:p>
            <a:r>
              <a:rPr lang="sv-SE" b="1" dirty="0"/>
              <a:t>4. Hjälp, återhämtning och återuppbyggnad</a:t>
            </a:r>
            <a:br>
              <a:rPr lang="sv-SE" b="1" dirty="0"/>
            </a:br>
            <a:r>
              <a:rPr lang="sv-SE" dirty="0"/>
              <a:t>Humanitärt stöd, återhämtning och återuppbyggnad ska utformas så att kvinnors särskilda behov beaktas och att kvinnor själva deltar i återuppbyggnaden.</a:t>
            </a:r>
            <a:r>
              <a:rPr lang="sv-SE" b="1" dirty="0"/>
              <a:t> 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3549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07E200E-8B41-92FF-F3F2-F3E02B8C3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Operation 1325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5919B1-F76E-4A27-B3FA-5846050AD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2000" b="1" dirty="0"/>
          </a:p>
          <a:p>
            <a:r>
              <a:rPr lang="sv-SE" sz="2000" b="1" dirty="0"/>
              <a:t>Det ligger mycket nära den inriktning vi har valt för Operation 1325:s verksamhetsplan 2026, där KFS kopplas till just förebyggande, skydd/mänsklig säkerhet och deltagande, samt till organisationens granskande och påverkande roll.</a:t>
            </a:r>
          </a:p>
        </p:txBody>
      </p:sp>
    </p:spTree>
    <p:extLst>
      <p:ext uri="{BB962C8B-B14F-4D97-AF65-F5344CB8AC3E}">
        <p14:creationId xmlns:p14="http://schemas.microsoft.com/office/powerpoint/2010/main" val="3213085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54765C-0043-B04C-C1BA-9116D3017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Platshållare för innehåll 3" descr="United Nations Security Council Fast Facts | CNN">
            <a:extLst>
              <a:ext uri="{FF2B5EF4-FFF2-40B4-BE49-F238E27FC236}">
                <a16:creationId xmlns:a16="http://schemas.microsoft.com/office/drawing/2014/main" id="{1C3AD541-E39D-0031-D8C0-B374928287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819400" y="805543"/>
            <a:ext cx="7585957" cy="560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662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ADEAC5-8542-33D3-E80B-C4F66A6AA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Makt och jämställdhet – ett privilegium?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1B1B30-C0B6-7054-1660-B1B69063D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Vad tar du med dig från diskussionen och vad kan du göra för att främja kvinnors meningsfulla deltagande i olika beslutsprocesser?</a:t>
            </a:r>
          </a:p>
        </p:txBody>
      </p:sp>
    </p:spTree>
    <p:extLst>
      <p:ext uri="{BB962C8B-B14F-4D97-AF65-F5344CB8AC3E}">
        <p14:creationId xmlns:p14="http://schemas.microsoft.com/office/powerpoint/2010/main" val="386160764"/>
      </p:ext>
    </p:extLst>
  </p:cSld>
  <p:clrMapOvr>
    <a:masterClrMapping/>
  </p:clrMapOvr>
</p:sld>
</file>

<file path=ppt/theme/theme1.xml><?xml version="1.0" encoding="utf-8"?>
<a:theme xmlns:a="http://schemas.openxmlformats.org/drawingml/2006/main" name="Slinga">
  <a:themeElements>
    <a:clrScheme name="Slinga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Sling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ng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769</TotalTime>
  <Words>457</Words>
  <Application>Microsoft Office PowerPoint</Application>
  <PresentationFormat>Bredbild</PresentationFormat>
  <Paragraphs>39</Paragraphs>
  <Slides>9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Aptos</vt:lpstr>
      <vt:lpstr>Arial</vt:lpstr>
      <vt:lpstr>Century Gothic</vt:lpstr>
      <vt:lpstr>Wingdings 3</vt:lpstr>
      <vt:lpstr>Slinga</vt:lpstr>
      <vt:lpstr>PowerPoint-presentation</vt:lpstr>
      <vt:lpstr>  Kvinnor och makt i dagens säkerhetsläge </vt:lpstr>
      <vt:lpstr>Introduktion till FN:s resolution om kvinnor, fred och säkerhet och bakgrund till Operation 1325 </vt:lpstr>
      <vt:lpstr>PowerPoint-presentation</vt:lpstr>
      <vt:lpstr>Vad innebär KFS/WPS agendan och hur genomförs den i praktiken?</vt:lpstr>
      <vt:lpstr>De fyra pelarna i FN res. 1325</vt:lpstr>
      <vt:lpstr>Operation 1325</vt:lpstr>
      <vt:lpstr>PowerPoint-presentation</vt:lpstr>
      <vt:lpstr>Makt och jämställdhet – ett privilegium?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Maria Sommardahl</dc:creator>
  <cp:lastModifiedBy>Ordförande Operation1325</cp:lastModifiedBy>
  <cp:revision>12</cp:revision>
  <dcterms:created xsi:type="dcterms:W3CDTF">2026-03-04T21:57:10Z</dcterms:created>
  <dcterms:modified xsi:type="dcterms:W3CDTF">2026-08-27T09:10:57Z</dcterms:modified>
</cp:coreProperties>
</file>